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388" r:id="rId6"/>
    <p:sldId id="385" r:id="rId7"/>
    <p:sldId id="386" r:id="rId8"/>
    <p:sldId id="387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23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3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2" autoAdjust="0"/>
    <p:restoredTop sz="95820"/>
  </p:normalViewPr>
  <p:slideViewPr>
    <p:cSldViewPr snapToGrid="0">
      <p:cViewPr>
        <p:scale>
          <a:sx n="110" d="100"/>
          <a:sy n="110" d="100"/>
        </p:scale>
        <p:origin x="10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EF4F1-2501-460F-B27C-BAF5085202FD}" type="datetimeFigureOut">
              <a:rPr lang="es-ES" smtClean="0"/>
              <a:t>26/1/18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D6A32-17A2-4C31-8D6B-076FBCC5AD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8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6A32-17A2-4C31-8D6B-076FBCC5ADB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9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6A32-17A2-4C31-8D6B-076FBCC5ADB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61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AF18-EBA6-4972-9032-2FE89A9F2C70}" type="datetimeFigureOut">
              <a:rPr lang="es-ES" smtClean="0"/>
              <a:t>26/1/18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B00-3055-44E3-8E19-F757290782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07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2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89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81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89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91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70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03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AF18-EBA6-4972-9032-2FE89A9F2C70}" type="datetimeFigureOut">
              <a:rPr lang="es-ES" smtClean="0"/>
              <a:t>26/1/18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B00-3055-44E3-8E19-F757290782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34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Century Gothic" panose="020B0502020202020204" pitchFamily="34" charset="0"/>
              </a:defRPr>
            </a:lvl1pPr>
            <a:lvl2pPr>
              <a:defRPr sz="2800" b="0" i="0">
                <a:latin typeface="Century Gothic" panose="020B0502020202020204" pitchFamily="34" charset="0"/>
              </a:defRPr>
            </a:lvl2pPr>
            <a:lvl3pPr>
              <a:defRPr sz="2400" b="0" i="0">
                <a:latin typeface="Century Gothic" panose="020B0502020202020204" pitchFamily="34" charset="0"/>
              </a:defRPr>
            </a:lvl3pPr>
            <a:lvl4pPr>
              <a:defRPr sz="2000" b="0" i="0">
                <a:latin typeface="Century Gothic" panose="020B0502020202020204" pitchFamily="34" charset="0"/>
              </a:defRPr>
            </a:lvl4pPr>
            <a:lvl5pPr>
              <a:defRPr sz="2000" b="0" i="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07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7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D00AF18-EBA6-4972-9032-2FE89A9F2C70}" type="datetimeFigureOut">
              <a:rPr lang="es-ES" smtClean="0"/>
              <a:pPr/>
              <a:t>26/1/18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4DC2B00-3055-44E3-8E19-F75729078232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1654925" y="0"/>
            <a:ext cx="537075" cy="6858000"/>
            <a:chOff x="11654925" y="0"/>
            <a:chExt cx="537075" cy="6858000"/>
          </a:xfrm>
        </p:grpSpPr>
        <p:sp>
          <p:nvSpPr>
            <p:cNvPr id="8" name="Rectángulo 7"/>
            <p:cNvSpPr/>
            <p:nvPr/>
          </p:nvSpPr>
          <p:spPr>
            <a:xfrm>
              <a:off x="12078269" y="0"/>
              <a:ext cx="113731" cy="6858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1871860" y="0"/>
              <a:ext cx="113731" cy="6858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1654925" y="0"/>
              <a:ext cx="113731" cy="6858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8" y="14382"/>
            <a:ext cx="1370034" cy="13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03087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3087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087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087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087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087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Proceso de registro y vinculación (</a:t>
            </a:r>
            <a:r>
              <a:rPr lang="es-ES" sz="5400" b="1" dirty="0" smtClean="0"/>
              <a:t>Mi Real</a:t>
            </a:r>
            <a:r>
              <a:rPr lang="es-ES" sz="5400" dirty="0" smtClean="0"/>
              <a:t>)</a:t>
            </a:r>
            <a:endParaRPr lang="es-ES_tradnl" sz="5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Manual de uso para </a:t>
            </a:r>
            <a:r>
              <a:rPr lang="es-ES_tradnl" i="1" dirty="0" smtClean="0"/>
              <a:t>Socios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val="2839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AE96453-B834-4CD9-8D06-23A0027F3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19" y="1637011"/>
            <a:ext cx="7303939" cy="4825597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38200" y="389509"/>
            <a:ext cx="10515600" cy="6717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Proceso de registro</a:t>
            </a:r>
            <a:endParaRPr lang="es-ES_tradnl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07A6D65A-C5E9-4ED0-8488-8DF2FC833233}"/>
              </a:ext>
            </a:extLst>
          </p:cNvPr>
          <p:cNvSpPr/>
          <p:nvPr/>
        </p:nvSpPr>
        <p:spPr>
          <a:xfrm>
            <a:off x="6183712" y="5861369"/>
            <a:ext cx="1026234" cy="388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5A9E1A8A-A9AA-495B-9B8A-79AE02590B6A}"/>
              </a:ext>
            </a:extLst>
          </p:cNvPr>
          <p:cNvSpPr/>
          <p:nvPr/>
        </p:nvSpPr>
        <p:spPr>
          <a:xfrm>
            <a:off x="3382402" y="4408636"/>
            <a:ext cx="1617195" cy="1051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Llamada con línea 2 10">
            <a:extLst>
              <a:ext uri="{FF2B5EF4-FFF2-40B4-BE49-F238E27FC236}">
                <a16:creationId xmlns="" xmlns:a16="http://schemas.microsoft.com/office/drawing/2014/main" id="{63C5CB95-3BE7-4C67-8E8E-FDF5148CFCDE}"/>
              </a:ext>
            </a:extLst>
          </p:cNvPr>
          <p:cNvSpPr/>
          <p:nvPr/>
        </p:nvSpPr>
        <p:spPr>
          <a:xfrm>
            <a:off x="909864" y="3415266"/>
            <a:ext cx="3044510" cy="775757"/>
          </a:xfrm>
          <a:prstGeom prst="borderCallout2">
            <a:avLst>
              <a:gd name="adj1" fmla="val 99363"/>
              <a:gd name="adj2" fmla="val 45411"/>
              <a:gd name="adj3" fmla="val 158151"/>
              <a:gd name="adj4" fmla="val 45364"/>
              <a:gd name="adj5" fmla="val 184323"/>
              <a:gd name="adj6" fmla="val 73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Seleccionamos uno de los dos métodos de registro facilitados por la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WEB: </a:t>
            </a:r>
            <a:r>
              <a:rPr lang="es-ES_tradnl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FACEBOOK </a:t>
            </a:r>
            <a:r>
              <a:rPr lang="es-ES_tradnl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 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GOOGLE</a:t>
            </a:r>
            <a:r>
              <a:rPr lang="es-ES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+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Llamada con línea 2 12">
            <a:extLst>
              <a:ext uri="{FF2B5EF4-FFF2-40B4-BE49-F238E27FC236}">
                <a16:creationId xmlns="" xmlns:a16="http://schemas.microsoft.com/office/drawing/2014/main" id="{3FD4B426-E41B-4AF3-B1BE-75DFA36F02D2}"/>
              </a:ext>
            </a:extLst>
          </p:cNvPr>
          <p:cNvSpPr/>
          <p:nvPr/>
        </p:nvSpPr>
        <p:spPr>
          <a:xfrm>
            <a:off x="1527015" y="5677700"/>
            <a:ext cx="3044510" cy="775757"/>
          </a:xfrm>
          <a:prstGeom prst="borderCallout2">
            <a:avLst>
              <a:gd name="adj1" fmla="val 38104"/>
              <a:gd name="adj2" fmla="val 100213"/>
              <a:gd name="adj3" fmla="val 39134"/>
              <a:gd name="adj4" fmla="val 131238"/>
              <a:gd name="adj5" fmla="val 53445"/>
              <a:gd name="adj6" fmla="val 1503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También puede realizar su registro vía 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CORREO </a:t>
            </a:r>
            <a:r>
              <a:rPr lang="es-ES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ELECTRÓNICO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2F261C6-BA19-49FB-9465-671FEE5E51FF}"/>
              </a:ext>
            </a:extLst>
          </p:cNvPr>
          <p:cNvSpPr/>
          <p:nvPr/>
        </p:nvSpPr>
        <p:spPr>
          <a:xfrm>
            <a:off x="8002130" y="3415266"/>
            <a:ext cx="2930913" cy="12433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</a:rPr>
              <a:t>Nos podemos registrar de 2 formas: </a:t>
            </a:r>
          </a:p>
          <a:p>
            <a:pPr marL="228600" indent="-228600">
              <a:buAutoNum type="alphaUcParenBoth"/>
            </a:pPr>
            <a:r>
              <a:rPr lang="es-ES" sz="1200" b="1" dirty="0">
                <a:solidFill>
                  <a:srgbClr val="C00000"/>
                </a:solidFill>
                <a:latin typeface="Century Gothic" charset="0"/>
              </a:rPr>
              <a:t> Usando cuentas de las redes sociales (como Facebook o Google +)</a:t>
            </a:r>
          </a:p>
          <a:p>
            <a:r>
              <a:rPr lang="es-ES" sz="1200" b="1" dirty="0">
                <a:solidFill>
                  <a:schemeClr val="accent6"/>
                </a:solidFill>
                <a:latin typeface="Century Gothic" charset="0"/>
              </a:rPr>
              <a:t>(B) Usando un correo electrónico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01F06ED6-2BB4-4C2A-ADB4-EE1CCBD8BD5E}"/>
              </a:ext>
            </a:extLst>
          </p:cNvPr>
          <p:cNvSpPr/>
          <p:nvPr/>
        </p:nvSpPr>
        <p:spPr>
          <a:xfrm>
            <a:off x="644685" y="3183954"/>
            <a:ext cx="265179" cy="231312"/>
          </a:xfrm>
          <a:prstGeom prst="ellipse">
            <a:avLst/>
          </a:prstGeom>
          <a:solidFill>
            <a:srgbClr val="F28E16"/>
          </a:solidFill>
          <a:ln>
            <a:solidFill>
              <a:srgbClr val="F28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A37968F2-0CBF-4FD1-82E8-4D44A6E81732}"/>
              </a:ext>
            </a:extLst>
          </p:cNvPr>
          <p:cNvSpPr/>
          <p:nvPr/>
        </p:nvSpPr>
        <p:spPr>
          <a:xfrm>
            <a:off x="1261836" y="5446388"/>
            <a:ext cx="265179" cy="231312"/>
          </a:xfrm>
          <a:prstGeom prst="ellipse">
            <a:avLst/>
          </a:prstGeom>
          <a:solidFill>
            <a:srgbClr val="F28E16"/>
          </a:solidFill>
          <a:ln>
            <a:solidFill>
              <a:srgbClr val="F28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082DE1DA-BF50-48DA-BB6C-8231D3B3B359}"/>
              </a:ext>
            </a:extLst>
          </p:cNvPr>
          <p:cNvSpPr/>
          <p:nvPr/>
        </p:nvSpPr>
        <p:spPr>
          <a:xfrm>
            <a:off x="5571920" y="5631133"/>
            <a:ext cx="265179" cy="2313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86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AE96453-B834-4CD9-8D06-23A0027F3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19" y="1637011"/>
            <a:ext cx="7303939" cy="4825597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38200" y="401701"/>
            <a:ext cx="10515600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rgbClr val="C00000"/>
                </a:solidFill>
              </a:rPr>
              <a:t>1.1.1 </a:t>
            </a:r>
            <a:r>
              <a:rPr lang="es-ES_tradnl" sz="3600" dirty="0" smtClean="0">
                <a:solidFill>
                  <a:srgbClr val="C00000"/>
                </a:solidFill>
              </a:rPr>
              <a:t>Registro </a:t>
            </a:r>
            <a:r>
              <a:rPr lang="es-ES_tradnl" sz="3600" dirty="0">
                <a:solidFill>
                  <a:srgbClr val="C00000"/>
                </a:solidFill>
              </a:rPr>
              <a:t>+ Vinculaci</a:t>
            </a:r>
            <a:r>
              <a:rPr lang="es-ES" sz="3600" dirty="0" err="1">
                <a:solidFill>
                  <a:srgbClr val="C00000"/>
                </a:solidFill>
              </a:rPr>
              <a:t>ón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_tradnl" sz="3600" dirty="0" smtClean="0">
                <a:solidFill>
                  <a:srgbClr val="C00000"/>
                </a:solidFill>
              </a:rPr>
              <a:t>(</a:t>
            </a:r>
            <a:r>
              <a:rPr lang="es-ES_tradnl" sz="3600" dirty="0">
                <a:solidFill>
                  <a:srgbClr val="C00000"/>
                </a:solidFill>
              </a:rPr>
              <a:t>A</a:t>
            </a:r>
            <a:r>
              <a:rPr lang="es-ES_tradnl" sz="3600" dirty="0" smtClean="0">
                <a:solidFill>
                  <a:srgbClr val="C00000"/>
                </a:solidFill>
              </a:rPr>
              <a:t>)</a:t>
            </a:r>
            <a:endParaRPr lang="es-ES_tradnl" sz="3600" dirty="0">
              <a:solidFill>
                <a:srgbClr val="C00000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5A9E1A8A-A9AA-495B-9B8A-79AE02590B6A}"/>
              </a:ext>
            </a:extLst>
          </p:cNvPr>
          <p:cNvSpPr/>
          <p:nvPr/>
        </p:nvSpPr>
        <p:spPr>
          <a:xfrm>
            <a:off x="3382402" y="4408636"/>
            <a:ext cx="1617195" cy="1051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lamada con línea 2 10">
            <a:extLst>
              <a:ext uri="{FF2B5EF4-FFF2-40B4-BE49-F238E27FC236}">
                <a16:creationId xmlns="" xmlns:a16="http://schemas.microsoft.com/office/drawing/2014/main" id="{63C5CB95-3BE7-4C67-8E8E-FDF5148CFCDE}"/>
              </a:ext>
            </a:extLst>
          </p:cNvPr>
          <p:cNvSpPr/>
          <p:nvPr/>
        </p:nvSpPr>
        <p:spPr>
          <a:xfrm>
            <a:off x="909864" y="3415266"/>
            <a:ext cx="3044510" cy="775757"/>
          </a:xfrm>
          <a:prstGeom prst="borderCallout2">
            <a:avLst>
              <a:gd name="adj1" fmla="val 101190"/>
              <a:gd name="adj2" fmla="val 45644"/>
              <a:gd name="adj3" fmla="val 181908"/>
              <a:gd name="adj4" fmla="val 45364"/>
              <a:gd name="adj5" fmla="val 204425"/>
              <a:gd name="adj6" fmla="val 78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Seleccionamos uno de los dos métodos de registro facilitados: </a:t>
            </a:r>
            <a:r>
              <a:rPr lang="es-ES_tradnl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FACEBOOK </a:t>
            </a:r>
            <a:r>
              <a:rPr lang="es-ES_tradnl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 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GOOGLE</a:t>
            </a:r>
            <a:r>
              <a:rPr lang="es-ES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+</a:t>
            </a:r>
            <a:r>
              <a:rPr lang="es-ES_tradnl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2F261C6-BA19-49FB-9465-671FEE5E51FF}"/>
              </a:ext>
            </a:extLst>
          </p:cNvPr>
          <p:cNvSpPr/>
          <p:nvPr/>
        </p:nvSpPr>
        <p:spPr>
          <a:xfrm>
            <a:off x="6168362" y="3032650"/>
            <a:ext cx="2830912" cy="1247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  <a:latin typeface="Century Gothic" charset="0"/>
              </a:rPr>
              <a:t>Vamos a mostrar la opción primera, es decir, usando cuentas de las redes sociales (como Facebook o Google +)</a:t>
            </a: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01F06ED6-2BB4-4C2A-ADB4-EE1CCBD8BD5E}"/>
              </a:ext>
            </a:extLst>
          </p:cNvPr>
          <p:cNvSpPr/>
          <p:nvPr/>
        </p:nvSpPr>
        <p:spPr>
          <a:xfrm>
            <a:off x="644685" y="3183954"/>
            <a:ext cx="265179" cy="231312"/>
          </a:xfrm>
          <a:prstGeom prst="ellipse">
            <a:avLst/>
          </a:prstGeom>
          <a:solidFill>
            <a:srgbClr val="F28E16"/>
          </a:solidFill>
          <a:ln>
            <a:solidFill>
              <a:srgbClr val="F28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16216" y="1048512"/>
            <a:ext cx="2959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Vía Redes Sociales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044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5A8AD3F-143A-482F-AE4A-7EC338C1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66" y="1881426"/>
            <a:ext cx="2030399" cy="4509505"/>
          </a:xfrm>
          <a:prstGeom prst="rect">
            <a:avLst/>
          </a:prstGeom>
        </p:spPr>
      </p:pic>
      <p:sp>
        <p:nvSpPr>
          <p:cNvPr id="3" name="Llamada con línea 2 10">
            <a:extLst>
              <a:ext uri="{FF2B5EF4-FFF2-40B4-BE49-F238E27FC236}">
                <a16:creationId xmlns="" xmlns:a16="http://schemas.microsoft.com/office/drawing/2014/main" id="{489BCEA5-48D6-41FA-9478-894B3465D5E7}"/>
              </a:ext>
            </a:extLst>
          </p:cNvPr>
          <p:cNvSpPr/>
          <p:nvPr/>
        </p:nvSpPr>
        <p:spPr>
          <a:xfrm>
            <a:off x="832481" y="2612700"/>
            <a:ext cx="1865737" cy="1176467"/>
          </a:xfrm>
          <a:prstGeom prst="borderCallout2">
            <a:avLst>
              <a:gd name="adj1" fmla="val 100206"/>
              <a:gd name="adj2" fmla="val 49880"/>
              <a:gd name="adj3" fmla="val 139893"/>
              <a:gd name="adj4" fmla="val 49734"/>
              <a:gd name="adj5" fmla="val 159458"/>
              <a:gd name="adj6" fmla="val 1028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Seleccione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 email correspondiente a la red social, se debe indicar la fecha de nacimiento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62D7011-CF62-43BE-BDB1-69FBE0A8B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55" y="1881426"/>
            <a:ext cx="2158942" cy="4509505"/>
          </a:xfrm>
          <a:prstGeom prst="rect">
            <a:avLst/>
          </a:prstGeom>
        </p:spPr>
      </p:pic>
      <p:sp>
        <p:nvSpPr>
          <p:cNvPr id="5" name="Llamada con línea 2 10">
            <a:extLst>
              <a:ext uri="{FF2B5EF4-FFF2-40B4-BE49-F238E27FC236}">
                <a16:creationId xmlns="" xmlns:a16="http://schemas.microsoft.com/office/drawing/2014/main" id="{109FA5A5-53D9-4FE4-9050-786EAEB96E5A}"/>
              </a:ext>
            </a:extLst>
          </p:cNvPr>
          <p:cNvSpPr/>
          <p:nvPr/>
        </p:nvSpPr>
        <p:spPr>
          <a:xfrm>
            <a:off x="8189204" y="3622774"/>
            <a:ext cx="2773502" cy="1026806"/>
          </a:xfrm>
          <a:prstGeom prst="borderCallout2">
            <a:avLst>
              <a:gd name="adj1" fmla="val 100460"/>
              <a:gd name="adj2" fmla="val 48886"/>
              <a:gd name="adj3" fmla="val 159279"/>
              <a:gd name="adj4" fmla="val 48877"/>
              <a:gd name="adj5" fmla="val 201720"/>
              <a:gd name="adj6" fmla="val -1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SOLO si el usuario selecciona ACEPTO LAS CONDICIONES TRATAMIENTO DATOS Y POLITICA PRIVACIDAD, aparece la opción 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CONTINUAR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16216" y="1048512"/>
            <a:ext cx="2959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Vía Redes Sociales</a:t>
            </a:r>
            <a:endParaRPr lang="es-ES_tradnl" sz="2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8200" y="401701"/>
            <a:ext cx="10515600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rgbClr val="C00000"/>
                </a:solidFill>
              </a:rPr>
              <a:t>1.1.1 </a:t>
            </a:r>
            <a:r>
              <a:rPr lang="es-ES_tradnl" sz="3600" dirty="0" smtClean="0">
                <a:solidFill>
                  <a:srgbClr val="C00000"/>
                </a:solidFill>
              </a:rPr>
              <a:t>Registro </a:t>
            </a:r>
            <a:r>
              <a:rPr lang="es-ES_tradnl" sz="3600" dirty="0">
                <a:solidFill>
                  <a:srgbClr val="C00000"/>
                </a:solidFill>
              </a:rPr>
              <a:t>+ Vinculaci</a:t>
            </a:r>
            <a:r>
              <a:rPr lang="es-ES" sz="3600" dirty="0" err="1">
                <a:solidFill>
                  <a:srgbClr val="C00000"/>
                </a:solidFill>
              </a:rPr>
              <a:t>ón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_tradnl" sz="3600" dirty="0" smtClean="0">
                <a:solidFill>
                  <a:srgbClr val="C00000"/>
                </a:solidFill>
              </a:rPr>
              <a:t>(</a:t>
            </a:r>
            <a:r>
              <a:rPr lang="es-ES_tradnl" sz="3600" dirty="0">
                <a:solidFill>
                  <a:srgbClr val="C00000"/>
                </a:solidFill>
              </a:rPr>
              <a:t>A</a:t>
            </a:r>
            <a:r>
              <a:rPr lang="es-ES_tradnl" sz="3600" dirty="0" smtClean="0">
                <a:solidFill>
                  <a:srgbClr val="C00000"/>
                </a:solidFill>
              </a:rPr>
              <a:t>)</a:t>
            </a:r>
            <a:endParaRPr lang="es-ES_tradn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0FB91C6-7DDE-401F-98B9-FD51C020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33" y="1964443"/>
            <a:ext cx="8139695" cy="4339640"/>
          </a:xfrm>
          <a:prstGeom prst="rect">
            <a:avLst/>
          </a:prstGeom>
        </p:spPr>
      </p:pic>
      <p:sp>
        <p:nvSpPr>
          <p:cNvPr id="3" name="Llamada con línea 2 6">
            <a:extLst>
              <a:ext uri="{FF2B5EF4-FFF2-40B4-BE49-F238E27FC236}">
                <a16:creationId xmlns="" xmlns:a16="http://schemas.microsoft.com/office/drawing/2014/main" id="{18E349A0-F0BA-43E4-B91F-783094951EC5}"/>
              </a:ext>
            </a:extLst>
          </p:cNvPr>
          <p:cNvSpPr/>
          <p:nvPr/>
        </p:nvSpPr>
        <p:spPr>
          <a:xfrm>
            <a:off x="779227" y="4820531"/>
            <a:ext cx="2182925" cy="874682"/>
          </a:xfrm>
          <a:prstGeom prst="borderCallout2">
            <a:avLst>
              <a:gd name="adj1" fmla="val 56541"/>
              <a:gd name="adj2" fmla="val 100235"/>
              <a:gd name="adj3" fmla="val 56892"/>
              <a:gd name="adj4" fmla="val 110439"/>
              <a:gd name="adj5" fmla="val 75258"/>
              <a:gd name="adj6" fmla="val 1381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Pasamos al siguiente proceso de vinculación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16216" y="1048512"/>
            <a:ext cx="2959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Vía Redes Sociales</a:t>
            </a:r>
            <a:endParaRPr lang="es-ES_tradnl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401701"/>
            <a:ext cx="10515600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rgbClr val="C00000"/>
                </a:solidFill>
              </a:rPr>
              <a:t>1.1.1 </a:t>
            </a:r>
            <a:r>
              <a:rPr lang="es-ES_tradnl" sz="3600" dirty="0" smtClean="0">
                <a:solidFill>
                  <a:srgbClr val="C00000"/>
                </a:solidFill>
              </a:rPr>
              <a:t>Registro </a:t>
            </a:r>
            <a:r>
              <a:rPr lang="es-ES_tradnl" sz="3600" dirty="0">
                <a:solidFill>
                  <a:srgbClr val="C00000"/>
                </a:solidFill>
              </a:rPr>
              <a:t>+ Vinculaci</a:t>
            </a:r>
            <a:r>
              <a:rPr lang="es-ES" sz="3600" dirty="0" err="1">
                <a:solidFill>
                  <a:srgbClr val="C00000"/>
                </a:solidFill>
              </a:rPr>
              <a:t>ón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_tradnl" sz="3600" dirty="0" smtClean="0">
                <a:solidFill>
                  <a:srgbClr val="C00000"/>
                </a:solidFill>
              </a:rPr>
              <a:t>(</a:t>
            </a:r>
            <a:r>
              <a:rPr lang="es-ES_tradnl" sz="3600" dirty="0">
                <a:solidFill>
                  <a:srgbClr val="C00000"/>
                </a:solidFill>
              </a:rPr>
              <a:t>A</a:t>
            </a:r>
            <a:r>
              <a:rPr lang="es-ES_tradnl" sz="3600" dirty="0" smtClean="0">
                <a:solidFill>
                  <a:srgbClr val="C00000"/>
                </a:solidFill>
              </a:rPr>
              <a:t>) - FIN</a:t>
            </a:r>
            <a:endParaRPr lang="es-ES_tradn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AE96453-B834-4CD9-8D06-23A0027F3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19" y="1637011"/>
            <a:ext cx="7303939" cy="482559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="" xmlns:a16="http://schemas.microsoft.com/office/drawing/2014/main" id="{62FD094F-F284-4F16-BC81-E6EF5D40EF56}"/>
              </a:ext>
            </a:extLst>
          </p:cNvPr>
          <p:cNvSpPr/>
          <p:nvPr/>
        </p:nvSpPr>
        <p:spPr>
          <a:xfrm>
            <a:off x="6122752" y="5861369"/>
            <a:ext cx="1026234" cy="388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Llamada con línea 2 12">
            <a:extLst>
              <a:ext uri="{FF2B5EF4-FFF2-40B4-BE49-F238E27FC236}">
                <a16:creationId xmlns="" xmlns:a16="http://schemas.microsoft.com/office/drawing/2014/main" id="{5859B28B-F791-4682-A9E8-F5A865716946}"/>
              </a:ext>
            </a:extLst>
          </p:cNvPr>
          <p:cNvSpPr/>
          <p:nvPr/>
        </p:nvSpPr>
        <p:spPr>
          <a:xfrm>
            <a:off x="1527015" y="5677700"/>
            <a:ext cx="3044510" cy="775757"/>
          </a:xfrm>
          <a:prstGeom prst="borderCallout2">
            <a:avLst>
              <a:gd name="adj1" fmla="val 38104"/>
              <a:gd name="adj2" fmla="val 100213"/>
              <a:gd name="adj3" fmla="val 39134"/>
              <a:gd name="adj4" fmla="val 131238"/>
              <a:gd name="adj5" fmla="val 50302"/>
              <a:gd name="adj6" fmla="val 1479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También puede realizar su registro vía 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CORREO </a:t>
            </a:r>
            <a:r>
              <a:rPr lang="es-ES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ELECTRÓNICO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D3BA2F4A-BFFA-4A00-A152-5D0EA7FCAFF5}"/>
              </a:ext>
            </a:extLst>
          </p:cNvPr>
          <p:cNvSpPr/>
          <p:nvPr/>
        </p:nvSpPr>
        <p:spPr>
          <a:xfrm>
            <a:off x="1261836" y="5446388"/>
            <a:ext cx="265179" cy="231312"/>
          </a:xfrm>
          <a:prstGeom prst="ellipse">
            <a:avLst/>
          </a:prstGeom>
          <a:solidFill>
            <a:srgbClr val="F28E16"/>
          </a:solidFill>
          <a:ln>
            <a:solidFill>
              <a:srgbClr val="F28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7474C001-432E-4966-85D4-00A4D22DBC79}"/>
              </a:ext>
            </a:extLst>
          </p:cNvPr>
          <p:cNvSpPr/>
          <p:nvPr/>
        </p:nvSpPr>
        <p:spPr>
          <a:xfrm>
            <a:off x="5571920" y="5631133"/>
            <a:ext cx="265179" cy="2313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401701"/>
            <a:ext cx="10515600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accent6"/>
                </a:solidFill>
              </a:rPr>
              <a:t>1.1.2 </a:t>
            </a:r>
            <a:r>
              <a:rPr lang="es-ES_tradnl" sz="3600" dirty="0" smtClean="0">
                <a:solidFill>
                  <a:schemeClr val="accent6"/>
                </a:solidFill>
              </a:rPr>
              <a:t>Registro </a:t>
            </a:r>
            <a:r>
              <a:rPr lang="es-ES_tradnl" sz="3600" dirty="0">
                <a:solidFill>
                  <a:schemeClr val="accent6"/>
                </a:solidFill>
              </a:rPr>
              <a:t>+ </a:t>
            </a:r>
            <a:r>
              <a:rPr lang="es-ES_tradnl" sz="3600" dirty="0" err="1">
                <a:solidFill>
                  <a:schemeClr val="accent6"/>
                </a:solidFill>
              </a:rPr>
              <a:t>Vinculaci</a:t>
            </a:r>
            <a:r>
              <a:rPr lang="es-ES" sz="3600" dirty="0" err="1" smtClean="0">
                <a:solidFill>
                  <a:schemeClr val="accent6"/>
                </a:solidFill>
              </a:rPr>
              <a:t>ón</a:t>
            </a:r>
            <a:r>
              <a:rPr lang="es-ES" sz="3600" dirty="0" smtClean="0">
                <a:solidFill>
                  <a:schemeClr val="accent6"/>
                </a:solidFill>
              </a:rPr>
              <a:t> (B)</a:t>
            </a:r>
            <a:endParaRPr lang="es-ES_tradnl" sz="3600" dirty="0">
              <a:solidFill>
                <a:schemeClr val="accent6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13163" y="1026033"/>
            <a:ext cx="3541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Vía </a:t>
            </a:r>
            <a:r>
              <a:rPr lang="es-ES" sz="2400" smtClean="0">
                <a:solidFill>
                  <a:srgbClr val="A6A6A6"/>
                </a:solidFill>
                <a:latin typeface="Century Gothic" charset="0"/>
              </a:rPr>
              <a:t>Correo Electrónico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0522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2" y="1671449"/>
            <a:ext cx="9221178" cy="4769129"/>
          </a:xfrm>
          <a:prstGeom prst="rect">
            <a:avLst/>
          </a:prstGeom>
        </p:spPr>
      </p:pic>
      <p:sp>
        <p:nvSpPr>
          <p:cNvPr id="3" name="Llamada con línea 2 2"/>
          <p:cNvSpPr/>
          <p:nvPr/>
        </p:nvSpPr>
        <p:spPr>
          <a:xfrm>
            <a:off x="1737966" y="3658302"/>
            <a:ext cx="3044510" cy="775757"/>
          </a:xfrm>
          <a:prstGeom prst="borderCallout2">
            <a:avLst>
              <a:gd name="adj1" fmla="val 99530"/>
              <a:gd name="adj2" fmla="val 46066"/>
              <a:gd name="adj3" fmla="val 158666"/>
              <a:gd name="adj4" fmla="val 58902"/>
              <a:gd name="adj5" fmla="val 182843"/>
              <a:gd name="adj6" fmla="val 932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Tendrá que introducir un 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CORREO ELECTRÓNICO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personal para poder recibir el 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CÓDIGO DE VERIFICACIÓN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 su bandeja de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entrada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13163" y="1026033"/>
            <a:ext cx="3541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Vía </a:t>
            </a:r>
            <a:r>
              <a:rPr lang="es-ES" sz="2400" smtClean="0">
                <a:solidFill>
                  <a:srgbClr val="A6A6A6"/>
                </a:solidFill>
                <a:latin typeface="Century Gothic" charset="0"/>
              </a:rPr>
              <a:t>Correo Electrónico</a:t>
            </a:r>
            <a:endParaRPr lang="es-ES_tradnl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401701"/>
            <a:ext cx="10515600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accent6"/>
                </a:solidFill>
              </a:rPr>
              <a:t>1.1.2 </a:t>
            </a:r>
            <a:r>
              <a:rPr lang="es-ES_tradnl" sz="3600" dirty="0" smtClean="0">
                <a:solidFill>
                  <a:schemeClr val="accent6"/>
                </a:solidFill>
              </a:rPr>
              <a:t>Registro </a:t>
            </a:r>
            <a:r>
              <a:rPr lang="es-ES_tradnl" sz="3600" dirty="0">
                <a:solidFill>
                  <a:schemeClr val="accent6"/>
                </a:solidFill>
              </a:rPr>
              <a:t>+ </a:t>
            </a:r>
            <a:r>
              <a:rPr lang="es-ES_tradnl" sz="3600" dirty="0" err="1">
                <a:solidFill>
                  <a:schemeClr val="accent6"/>
                </a:solidFill>
              </a:rPr>
              <a:t>Vinculaci</a:t>
            </a:r>
            <a:r>
              <a:rPr lang="es-ES" sz="3600" dirty="0" err="1" smtClean="0">
                <a:solidFill>
                  <a:schemeClr val="accent6"/>
                </a:solidFill>
              </a:rPr>
              <a:t>ón</a:t>
            </a:r>
            <a:r>
              <a:rPr lang="es-ES" sz="3600" dirty="0" smtClean="0">
                <a:solidFill>
                  <a:schemeClr val="accent6"/>
                </a:solidFill>
              </a:rPr>
              <a:t> (B)</a:t>
            </a:r>
            <a:endParaRPr lang="es-ES_tradnl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3" y="1688929"/>
            <a:ext cx="9221178" cy="4772477"/>
          </a:xfrm>
          <a:prstGeom prst="rect">
            <a:avLst/>
          </a:prstGeom>
        </p:spPr>
      </p:pic>
      <p:sp>
        <p:nvSpPr>
          <p:cNvPr id="3" name="Llamada con línea 2 2"/>
          <p:cNvSpPr/>
          <p:nvPr/>
        </p:nvSpPr>
        <p:spPr>
          <a:xfrm>
            <a:off x="1737966" y="3658302"/>
            <a:ext cx="3044510" cy="775757"/>
          </a:xfrm>
          <a:prstGeom prst="borderCallout2">
            <a:avLst>
              <a:gd name="adj1" fmla="val 99530"/>
              <a:gd name="adj2" fmla="val 46066"/>
              <a:gd name="adj3" fmla="val 158666"/>
              <a:gd name="adj4" fmla="val 58902"/>
              <a:gd name="adj5" fmla="val 182843"/>
              <a:gd name="adj6" fmla="val 932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Una vez haya recibido el correo con el código, introduzca el código en la casilla correspondiente y seleccione 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VERIFICAR </a:t>
            </a:r>
            <a:r>
              <a:rPr lang="es-ES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CÓDIGO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13163" y="1026033"/>
            <a:ext cx="3541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Vía </a:t>
            </a:r>
            <a:r>
              <a:rPr lang="es-ES" sz="2400" smtClean="0">
                <a:solidFill>
                  <a:srgbClr val="A6A6A6"/>
                </a:solidFill>
                <a:latin typeface="Century Gothic" charset="0"/>
              </a:rPr>
              <a:t>Correo Electrónico</a:t>
            </a:r>
            <a:endParaRPr lang="es-ES_tradnl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401701"/>
            <a:ext cx="10515600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accent6"/>
                </a:solidFill>
              </a:rPr>
              <a:t>1.1.2 </a:t>
            </a:r>
            <a:r>
              <a:rPr lang="es-ES_tradnl" sz="3600" dirty="0" smtClean="0">
                <a:solidFill>
                  <a:schemeClr val="accent6"/>
                </a:solidFill>
              </a:rPr>
              <a:t>Registro </a:t>
            </a:r>
            <a:r>
              <a:rPr lang="es-ES_tradnl" sz="3600" dirty="0">
                <a:solidFill>
                  <a:schemeClr val="accent6"/>
                </a:solidFill>
              </a:rPr>
              <a:t>+ </a:t>
            </a:r>
            <a:r>
              <a:rPr lang="es-ES_tradnl" sz="3600" dirty="0" err="1">
                <a:solidFill>
                  <a:schemeClr val="accent6"/>
                </a:solidFill>
              </a:rPr>
              <a:t>Vinculaci</a:t>
            </a:r>
            <a:r>
              <a:rPr lang="es-ES" sz="3600" dirty="0" err="1" smtClean="0">
                <a:solidFill>
                  <a:schemeClr val="accent6"/>
                </a:solidFill>
              </a:rPr>
              <a:t>ón</a:t>
            </a:r>
            <a:r>
              <a:rPr lang="es-ES" sz="3600" dirty="0" smtClean="0">
                <a:solidFill>
                  <a:schemeClr val="accent6"/>
                </a:solidFill>
              </a:rPr>
              <a:t> (B)</a:t>
            </a:r>
            <a:endParaRPr lang="es-ES_tradnl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2" y="1688929"/>
            <a:ext cx="9318019" cy="4766002"/>
          </a:xfrm>
          <a:prstGeom prst="rect">
            <a:avLst/>
          </a:prstGeom>
        </p:spPr>
      </p:pic>
      <p:sp>
        <p:nvSpPr>
          <p:cNvPr id="4" name="Llamada con línea 2 3"/>
          <p:cNvSpPr/>
          <p:nvPr/>
        </p:nvSpPr>
        <p:spPr>
          <a:xfrm>
            <a:off x="1595140" y="2326894"/>
            <a:ext cx="3082465" cy="1356009"/>
          </a:xfrm>
          <a:prstGeom prst="borderCallout2">
            <a:avLst>
              <a:gd name="adj1" fmla="val 99530"/>
              <a:gd name="adj2" fmla="val 46066"/>
              <a:gd name="adj3" fmla="val 158666"/>
              <a:gd name="adj4" fmla="val 58902"/>
              <a:gd name="adj5" fmla="val 216480"/>
              <a:gd name="adj6" fmla="val 1057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Rellene los campos que se le solicitan a continuación y marque la casilla de “Acepta las condiciones de tratamiento de datos y Política de Privacidad”. Una vez que rellene el formulario podrá hacer click sobre la pestaña </a:t>
            </a:r>
            <a:r>
              <a:rPr lang="es-ES_tradnl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CONTINUAR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13163" y="1026033"/>
            <a:ext cx="3541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Vía </a:t>
            </a:r>
            <a:r>
              <a:rPr lang="es-ES" sz="2400" smtClean="0">
                <a:solidFill>
                  <a:srgbClr val="A6A6A6"/>
                </a:solidFill>
                <a:latin typeface="Century Gothic" charset="0"/>
              </a:rPr>
              <a:t>Correo Electrónico</a:t>
            </a:r>
            <a:endParaRPr lang="es-ES_tradnl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401701"/>
            <a:ext cx="10515600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accent6"/>
                </a:solidFill>
              </a:rPr>
              <a:t>1.1.2 </a:t>
            </a:r>
            <a:r>
              <a:rPr lang="es-ES_tradnl" sz="3600" dirty="0" smtClean="0">
                <a:solidFill>
                  <a:schemeClr val="accent6"/>
                </a:solidFill>
              </a:rPr>
              <a:t>Registro </a:t>
            </a:r>
            <a:r>
              <a:rPr lang="es-ES_tradnl" sz="3600" dirty="0">
                <a:solidFill>
                  <a:schemeClr val="accent6"/>
                </a:solidFill>
              </a:rPr>
              <a:t>+ </a:t>
            </a:r>
            <a:r>
              <a:rPr lang="es-ES_tradnl" sz="3600" dirty="0" err="1">
                <a:solidFill>
                  <a:schemeClr val="accent6"/>
                </a:solidFill>
              </a:rPr>
              <a:t>Vinculaci</a:t>
            </a:r>
            <a:r>
              <a:rPr lang="es-ES" sz="3600" dirty="0" err="1" smtClean="0">
                <a:solidFill>
                  <a:schemeClr val="accent6"/>
                </a:solidFill>
              </a:rPr>
              <a:t>ón</a:t>
            </a:r>
            <a:r>
              <a:rPr lang="es-ES" sz="3600" dirty="0" smtClean="0">
                <a:solidFill>
                  <a:schemeClr val="accent6"/>
                </a:solidFill>
              </a:rPr>
              <a:t> (B)</a:t>
            </a:r>
            <a:endParaRPr lang="es-ES_tradnl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0FB91C6-7DDE-401F-98B9-FD51C020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33" y="1964443"/>
            <a:ext cx="8139695" cy="4339640"/>
          </a:xfrm>
          <a:prstGeom prst="rect">
            <a:avLst/>
          </a:prstGeom>
        </p:spPr>
      </p:pic>
      <p:sp>
        <p:nvSpPr>
          <p:cNvPr id="3" name="Llamada con línea 2 6">
            <a:extLst>
              <a:ext uri="{FF2B5EF4-FFF2-40B4-BE49-F238E27FC236}">
                <a16:creationId xmlns="" xmlns:a16="http://schemas.microsoft.com/office/drawing/2014/main" id="{7A72318A-7392-42B4-830E-B9DCD6C2F4C9}"/>
              </a:ext>
            </a:extLst>
          </p:cNvPr>
          <p:cNvSpPr/>
          <p:nvPr/>
        </p:nvSpPr>
        <p:spPr>
          <a:xfrm>
            <a:off x="779227" y="4820531"/>
            <a:ext cx="2182925" cy="874682"/>
          </a:xfrm>
          <a:prstGeom prst="borderCallout2">
            <a:avLst>
              <a:gd name="adj1" fmla="val 56541"/>
              <a:gd name="adj2" fmla="val 102982"/>
              <a:gd name="adj3" fmla="val 56892"/>
              <a:gd name="adj4" fmla="val 110439"/>
              <a:gd name="adj5" fmla="val 75258"/>
              <a:gd name="adj6" fmla="val 1381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Pasamos al siguiente proceso de vinculación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13163" y="1026033"/>
            <a:ext cx="3541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Vía Correo Electrónico</a:t>
            </a:r>
            <a:endParaRPr lang="es-ES_tradnl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401701"/>
            <a:ext cx="10515600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accent6"/>
                </a:solidFill>
              </a:rPr>
              <a:t>1.1.2 </a:t>
            </a:r>
            <a:r>
              <a:rPr lang="es-ES_tradnl" sz="3600" dirty="0" smtClean="0">
                <a:solidFill>
                  <a:schemeClr val="accent6"/>
                </a:solidFill>
              </a:rPr>
              <a:t>Registro </a:t>
            </a:r>
            <a:r>
              <a:rPr lang="es-ES_tradnl" sz="3600" dirty="0">
                <a:solidFill>
                  <a:schemeClr val="accent6"/>
                </a:solidFill>
              </a:rPr>
              <a:t>+ </a:t>
            </a:r>
            <a:r>
              <a:rPr lang="es-ES_tradnl" sz="3600" dirty="0" err="1">
                <a:solidFill>
                  <a:schemeClr val="accent6"/>
                </a:solidFill>
              </a:rPr>
              <a:t>Vinculaci</a:t>
            </a:r>
            <a:r>
              <a:rPr lang="es-ES" sz="3600" dirty="0" err="1" smtClean="0">
                <a:solidFill>
                  <a:schemeClr val="accent6"/>
                </a:solidFill>
              </a:rPr>
              <a:t>ón</a:t>
            </a:r>
            <a:r>
              <a:rPr lang="es-ES" sz="3600" dirty="0" smtClean="0">
                <a:solidFill>
                  <a:schemeClr val="accent6"/>
                </a:solidFill>
              </a:rPr>
              <a:t> (B) - FIN</a:t>
            </a:r>
            <a:endParaRPr lang="es-ES_tradnl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825A01F1-F8D4-42EA-B04F-35E897DA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4930"/>
            <a:ext cx="2744559" cy="14127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747FC5E-39DE-4A02-9214-7825BDA75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832" y="3254919"/>
            <a:ext cx="2138336" cy="141276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00AE4C6-658F-4E6C-A5C1-3FFA0F5C3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09" y="3254919"/>
            <a:ext cx="2776756" cy="14804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Flecha: a la derecha 7">
            <a:extLst>
              <a:ext uri="{FF2B5EF4-FFF2-40B4-BE49-F238E27FC236}">
                <a16:creationId xmlns="" xmlns:a16="http://schemas.microsoft.com/office/drawing/2014/main" id="{24580731-3C3F-4417-80DA-935EC3E90646}"/>
              </a:ext>
            </a:extLst>
          </p:cNvPr>
          <p:cNvSpPr/>
          <p:nvPr/>
        </p:nvSpPr>
        <p:spPr>
          <a:xfrm>
            <a:off x="4064678" y="3697317"/>
            <a:ext cx="587229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8">
            <a:extLst>
              <a:ext uri="{FF2B5EF4-FFF2-40B4-BE49-F238E27FC236}">
                <a16:creationId xmlns="" xmlns:a16="http://schemas.microsoft.com/office/drawing/2014/main" id="{C0AA30F1-10CE-4493-B53D-DE0DFEE12AE6}"/>
              </a:ext>
            </a:extLst>
          </p:cNvPr>
          <p:cNvSpPr/>
          <p:nvPr/>
        </p:nvSpPr>
        <p:spPr>
          <a:xfrm>
            <a:off x="7475174" y="3697317"/>
            <a:ext cx="587229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531E2CF9-7994-4A65-BA2C-4C81CE6F165D}"/>
              </a:ext>
            </a:extLst>
          </p:cNvPr>
          <p:cNvSpPr/>
          <p:nvPr/>
        </p:nvSpPr>
        <p:spPr>
          <a:xfrm>
            <a:off x="838200" y="4900922"/>
            <a:ext cx="2744559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ACCESO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BCAAD32-30BB-4194-8DA5-7C0B44F11996}"/>
              </a:ext>
            </a:extLst>
          </p:cNvPr>
          <p:cNvSpPr/>
          <p:nvPr/>
        </p:nvSpPr>
        <p:spPr>
          <a:xfrm>
            <a:off x="5026832" y="4900922"/>
            <a:ext cx="2138336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REGISTRO en MI REAL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AD43BF9-B516-424B-8E9A-BDA8FE42E32C}"/>
              </a:ext>
            </a:extLst>
          </p:cNvPr>
          <p:cNvSpPr/>
          <p:nvPr/>
        </p:nvSpPr>
        <p:spPr>
          <a:xfrm>
            <a:off x="8372409" y="4900922"/>
            <a:ext cx="2776756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VINCULACIÓN DE PERFIL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40574B20-B70A-4D91-A611-27598A03C3B1}"/>
              </a:ext>
            </a:extLst>
          </p:cNvPr>
          <p:cNvSpPr/>
          <p:nvPr/>
        </p:nvSpPr>
        <p:spPr>
          <a:xfrm>
            <a:off x="8033952" y="2141247"/>
            <a:ext cx="3453669" cy="3828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38200" y="389509"/>
            <a:ext cx="10515600" cy="6717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1.2 Proceso de vinculaci</a:t>
            </a:r>
            <a:r>
              <a:rPr lang="es-ES" dirty="0" smtClean="0"/>
              <a:t>ón de perfil</a:t>
            </a:r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>
            <a:off x="838200" y="1589533"/>
            <a:ext cx="8013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A6A6A6"/>
                </a:solidFill>
                <a:latin typeface="Century Gothic" charset="0"/>
              </a:rPr>
              <a:t>Vincular tu perfil es imprescindible. Tendrás que confirmar </a:t>
            </a:r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que </a:t>
            </a:r>
            <a:r>
              <a:rPr lang="es-ES" sz="2400" dirty="0">
                <a:solidFill>
                  <a:srgbClr val="A6A6A6"/>
                </a:solidFill>
                <a:latin typeface="Century Gothic" charset="0"/>
              </a:rPr>
              <a:t>eres </a:t>
            </a:r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Socio.</a:t>
            </a:r>
            <a:endParaRPr lang="es-ES_tradnl" sz="2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54919"/>
            <a:ext cx="2744560" cy="14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9B74251-CDC1-45E8-82C8-DE281C30E499}"/>
              </a:ext>
            </a:extLst>
          </p:cNvPr>
          <p:cNvSpPr txBox="1">
            <a:spLocks/>
          </p:cNvSpPr>
          <p:nvPr/>
        </p:nvSpPr>
        <p:spPr>
          <a:xfrm>
            <a:off x="838200" y="460127"/>
            <a:ext cx="10515600" cy="715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Índice del contenido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99744" y="2091231"/>
            <a:ext cx="96316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s-ES" sz="2600" dirty="0">
                <a:solidFill>
                  <a:srgbClr val="898989"/>
                </a:solidFill>
                <a:latin typeface="Century Gothic" charset="0"/>
              </a:rPr>
              <a:t>Acceso a </a:t>
            </a:r>
            <a:r>
              <a:rPr lang="es-ES" sz="2600" b="1" dirty="0">
                <a:solidFill>
                  <a:srgbClr val="898989"/>
                </a:solidFill>
                <a:latin typeface="Century Gothic" charset="0"/>
              </a:rPr>
              <a:t>Mi Real </a:t>
            </a:r>
            <a:endParaRPr lang="es-ES" sz="2600" dirty="0">
              <a:solidFill>
                <a:srgbClr val="000000"/>
              </a:solidFill>
              <a:latin typeface="Arial" charset="0"/>
            </a:endParaRPr>
          </a:p>
          <a:p>
            <a:pPr lvl="1" fontAlgn="base">
              <a:buFont typeface="+mj-lt"/>
              <a:buAutoNum type="arabicPeriod"/>
            </a:pPr>
            <a:r>
              <a:rPr lang="es-ES" sz="2600" dirty="0" smtClean="0">
                <a:solidFill>
                  <a:srgbClr val="898989"/>
                </a:solidFill>
                <a:latin typeface="Century Gothic" charset="0"/>
              </a:rPr>
              <a:t>1 Proceso </a:t>
            </a:r>
            <a:r>
              <a:rPr lang="es-ES" sz="2600" dirty="0">
                <a:solidFill>
                  <a:srgbClr val="898989"/>
                </a:solidFill>
                <a:latin typeface="Century Gothic" charset="0"/>
              </a:rPr>
              <a:t>de registro y </a:t>
            </a:r>
            <a:r>
              <a:rPr lang="es-ES" sz="2600" i="1" dirty="0" smtClean="0">
                <a:solidFill>
                  <a:srgbClr val="898989"/>
                </a:solidFill>
                <a:latin typeface="Century Gothic" charset="0"/>
              </a:rPr>
              <a:t>login</a:t>
            </a:r>
          </a:p>
          <a:p>
            <a:pPr lvl="2" fontAlgn="base">
              <a:buFont typeface="+mj-lt"/>
              <a:buAutoNum type="arabicPeriod"/>
            </a:pPr>
            <a:r>
              <a:rPr lang="es-ES" sz="2600" dirty="0" smtClean="0">
                <a:solidFill>
                  <a:srgbClr val="898989"/>
                </a:solidFill>
                <a:latin typeface="Century Gothic" charset="0"/>
              </a:rPr>
              <a:t>1.1 Vía Redes Sociales</a:t>
            </a:r>
          </a:p>
          <a:p>
            <a:pPr lvl="2" fontAlgn="base"/>
            <a:r>
              <a:rPr lang="es-ES" sz="2600" dirty="0" smtClean="0">
                <a:solidFill>
                  <a:srgbClr val="898989"/>
                </a:solidFill>
                <a:latin typeface="Century Gothic" charset="0"/>
              </a:rPr>
              <a:t>1.1.2 Vía Correo Electrónico</a:t>
            </a:r>
            <a:endParaRPr lang="en-US" sz="2600" dirty="0">
              <a:solidFill>
                <a:srgbClr val="000000"/>
              </a:solidFill>
              <a:latin typeface="Arial" charset="0"/>
            </a:endParaRPr>
          </a:p>
          <a:p>
            <a:pPr lvl="1" fontAlgn="base"/>
            <a:r>
              <a:rPr lang="es-ES" sz="2600" dirty="0" smtClean="0">
                <a:solidFill>
                  <a:srgbClr val="898989"/>
                </a:solidFill>
                <a:latin typeface="Century Gothic" charset="0"/>
              </a:rPr>
              <a:t>1.2 Proceso </a:t>
            </a:r>
            <a:r>
              <a:rPr lang="es-ES" sz="2600" dirty="0">
                <a:solidFill>
                  <a:srgbClr val="898989"/>
                </a:solidFill>
                <a:latin typeface="Century Gothic" charset="0"/>
              </a:rPr>
              <a:t>de vinculación de </a:t>
            </a:r>
            <a:r>
              <a:rPr lang="es-ES" sz="2600" dirty="0" smtClean="0">
                <a:solidFill>
                  <a:srgbClr val="898989"/>
                </a:solidFill>
                <a:latin typeface="Century Gothic" charset="0"/>
              </a:rPr>
              <a:t>perfil</a:t>
            </a:r>
          </a:p>
          <a:p>
            <a:pPr lvl="1" fontAlgn="base"/>
            <a:r>
              <a:rPr lang="es-ES" sz="2600" dirty="0">
                <a:solidFill>
                  <a:srgbClr val="898989"/>
                </a:solidFill>
                <a:latin typeface="Century Gothic" charset="0"/>
              </a:rPr>
              <a:t>	</a:t>
            </a:r>
            <a:r>
              <a:rPr lang="es-ES" sz="2600" dirty="0" smtClean="0">
                <a:solidFill>
                  <a:srgbClr val="898989"/>
                </a:solidFill>
                <a:latin typeface="Century Gothic" charset="0"/>
              </a:rPr>
              <a:t>1.2.1 “Soy”</a:t>
            </a:r>
          </a:p>
        </p:txBody>
      </p:sp>
    </p:spTree>
    <p:extLst>
      <p:ext uri="{BB962C8B-B14F-4D97-AF65-F5344CB8AC3E}">
        <p14:creationId xmlns:p14="http://schemas.microsoft.com/office/powerpoint/2010/main" val="4353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0FB91C6-7DDE-401F-98B9-FD51C020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33" y="1964443"/>
            <a:ext cx="8139695" cy="433964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CAC4C63C-7068-4419-B10D-22AD8A6B41B7}"/>
              </a:ext>
            </a:extLst>
          </p:cNvPr>
          <p:cNvSpPr/>
          <p:nvPr/>
        </p:nvSpPr>
        <p:spPr>
          <a:xfrm>
            <a:off x="3869814" y="4724371"/>
            <a:ext cx="2504672" cy="1907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389509"/>
            <a:ext cx="10515600" cy="6717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1.2.1 “Soy” Socio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30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70" y="1660281"/>
            <a:ext cx="5405295" cy="4770465"/>
          </a:xfrm>
          <a:prstGeom prst="rect">
            <a:avLst/>
          </a:prstGeom>
        </p:spPr>
      </p:pic>
      <p:sp>
        <p:nvSpPr>
          <p:cNvPr id="3" name="Llamada con línea 2 2"/>
          <p:cNvSpPr/>
          <p:nvPr/>
        </p:nvSpPr>
        <p:spPr>
          <a:xfrm>
            <a:off x="438525" y="3303822"/>
            <a:ext cx="3226475" cy="741691"/>
          </a:xfrm>
          <a:prstGeom prst="borderCallout2">
            <a:avLst>
              <a:gd name="adj1" fmla="val 101190"/>
              <a:gd name="adj2" fmla="val 45644"/>
              <a:gd name="adj3" fmla="val 151749"/>
              <a:gd name="adj4" fmla="val 45768"/>
              <a:gd name="adj5" fmla="val 292899"/>
              <a:gd name="adj6" fmla="val 1024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Primero se solicita el ID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Socio y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 DNI</a:t>
            </a:r>
            <a:endParaRPr lang="es-ES_tradnl" sz="12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89509"/>
            <a:ext cx="10515600" cy="6717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1.2.1 “Soy” Socio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867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70" y="1660281"/>
            <a:ext cx="5230497" cy="4770465"/>
          </a:xfrm>
          <a:prstGeom prst="rect">
            <a:avLst/>
          </a:prstGeom>
        </p:spPr>
      </p:pic>
      <p:sp>
        <p:nvSpPr>
          <p:cNvPr id="3" name="Llamada con línea 2 2"/>
          <p:cNvSpPr/>
          <p:nvPr/>
        </p:nvSpPr>
        <p:spPr>
          <a:xfrm>
            <a:off x="8709967" y="4085111"/>
            <a:ext cx="2643833" cy="916365"/>
          </a:xfrm>
          <a:prstGeom prst="borderCallout2">
            <a:avLst>
              <a:gd name="adj1" fmla="val 101190"/>
              <a:gd name="adj2" fmla="val 45644"/>
              <a:gd name="adj3" fmla="val 151749"/>
              <a:gd name="adj4" fmla="val 45768"/>
              <a:gd name="adj5" fmla="val 182746"/>
              <a:gd name="adj6" fmla="val -40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 el caso de que no exista DNI, se le solicita la fecha de nacimiento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89509"/>
            <a:ext cx="10515600" cy="6717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1.2.1 “Soy” Socio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18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00" y="1681280"/>
            <a:ext cx="4960171" cy="4761040"/>
          </a:xfrm>
          <a:prstGeom prst="rect">
            <a:avLst/>
          </a:prstGeom>
        </p:spPr>
      </p:pic>
      <p:sp>
        <p:nvSpPr>
          <p:cNvPr id="3" name="Llamada con línea 2 2"/>
          <p:cNvSpPr/>
          <p:nvPr/>
        </p:nvSpPr>
        <p:spPr>
          <a:xfrm>
            <a:off x="681625" y="2026153"/>
            <a:ext cx="3226475" cy="1530507"/>
          </a:xfrm>
          <a:prstGeom prst="borderCallout2">
            <a:avLst>
              <a:gd name="adj1" fmla="val 101190"/>
              <a:gd name="adj2" fmla="val 45644"/>
              <a:gd name="adj3" fmla="val 151749"/>
              <a:gd name="adj4" fmla="val 45768"/>
              <a:gd name="adj5" fmla="val 226591"/>
              <a:gd name="adj6" fmla="val 972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 caso de que la información remitida no coincida o de no tener suficiente información del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Socio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que esté intentando vincular su perfil (con el fin de identificarle), se le solicitará que facilite el DNI, correo electrónico y teléfono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móvil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Llamada con línea 2 6">
            <a:extLst>
              <a:ext uri="{FF2B5EF4-FFF2-40B4-BE49-F238E27FC236}">
                <a16:creationId xmlns:a16="http://schemas.microsoft.com/office/drawing/2014/main" xmlns="" id="{CE418F68-FAE2-4C34-BBBA-7D6EB3CDA301}"/>
              </a:ext>
            </a:extLst>
          </p:cNvPr>
          <p:cNvSpPr/>
          <p:nvPr/>
        </p:nvSpPr>
        <p:spPr>
          <a:xfrm>
            <a:off x="7255033" y="3750197"/>
            <a:ext cx="3226475" cy="1123243"/>
          </a:xfrm>
          <a:prstGeom prst="borderCallout2">
            <a:avLst>
              <a:gd name="adj1" fmla="val 99623"/>
              <a:gd name="adj2" fmla="val 49590"/>
              <a:gd name="adj3" fmla="val 137788"/>
              <a:gd name="adj4" fmla="val 49660"/>
              <a:gd name="adj5" fmla="val 158426"/>
              <a:gd name="adj6" fmla="val 250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 sistema comprobará que la información está OK y aprobará o rechazará la solicitud de vinculación. En cualquier caso, se enviará un email notificando el resultado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389509"/>
            <a:ext cx="10515600" cy="6717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1.2.1 “Soy” Socio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979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63" y="1703847"/>
            <a:ext cx="7130822" cy="4190957"/>
          </a:xfrm>
          <a:prstGeom prst="rect">
            <a:avLst/>
          </a:prstGeom>
        </p:spPr>
      </p:pic>
      <p:sp>
        <p:nvSpPr>
          <p:cNvPr id="3" name="Llamada con línea 2 2"/>
          <p:cNvSpPr/>
          <p:nvPr/>
        </p:nvSpPr>
        <p:spPr>
          <a:xfrm>
            <a:off x="650011" y="2176041"/>
            <a:ext cx="2540670" cy="1623284"/>
          </a:xfrm>
          <a:prstGeom prst="borderCallout2">
            <a:avLst>
              <a:gd name="adj1" fmla="val 99684"/>
              <a:gd name="adj2" fmla="val 48456"/>
              <a:gd name="adj3" fmla="val 147231"/>
              <a:gd name="adj4" fmla="val 48580"/>
              <a:gd name="adj5" fmla="val 174226"/>
              <a:gd name="adj6" fmla="val 1721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Una vez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haya vinculado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perfil, en función del tipo de aficionado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(Socio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Accionista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, RS F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an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, RS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Laguna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), se tendrá acceso a diferente información: datos de socio, accionista, cuota, asistencia, …</a:t>
            </a:r>
            <a:endParaRPr lang="es-ES_tradnl" sz="12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89509"/>
            <a:ext cx="10515600" cy="6717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1.2.1 “Soy” Socio</a:t>
            </a:r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4436268" y="1130275"/>
            <a:ext cx="3319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A6A6A6"/>
                </a:solidFill>
                <a:latin typeface="Century Gothic" charset="0"/>
              </a:rPr>
              <a:t>Información Personal</a:t>
            </a:r>
            <a:endParaRPr lang="es-ES_tradnl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2303383" y="5957915"/>
            <a:ext cx="8476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A6A6A6"/>
                </a:solidFill>
                <a:latin typeface="Century Gothic" charset="0"/>
              </a:rPr>
              <a:t>Completa el formulario para cerrar el proceso de registro y vinculación.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536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2" y="1685501"/>
            <a:ext cx="9208235" cy="4759312"/>
          </a:xfrm>
          <a:prstGeom prst="rect">
            <a:avLst/>
          </a:prstGeom>
        </p:spPr>
      </p:pic>
      <p:sp>
        <p:nvSpPr>
          <p:cNvPr id="3" name="Llamada con línea 2 2"/>
          <p:cNvSpPr/>
          <p:nvPr/>
        </p:nvSpPr>
        <p:spPr>
          <a:xfrm>
            <a:off x="6588330" y="2369128"/>
            <a:ext cx="3860486" cy="983672"/>
          </a:xfrm>
          <a:prstGeom prst="borderCallout2">
            <a:avLst>
              <a:gd name="adj1" fmla="val 101190"/>
              <a:gd name="adj2" fmla="val 45644"/>
              <a:gd name="adj3" fmla="val 132394"/>
              <a:gd name="adj4" fmla="val 45768"/>
              <a:gd name="adj5" fmla="val 204691"/>
              <a:gd name="adj6" fmla="val 542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 el caso de haber marcado la opción </a:t>
            </a:r>
            <a:r>
              <a:rPr lang="es-ES_tradnl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 SOY SOCIO, ACCIONISTA NI RS FAN y sí serlo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, podrá realizar su vinculación haciendo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clic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 </a:t>
            </a:r>
            <a:r>
              <a:rPr lang="es-ES_tradnl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VINC</a:t>
            </a:r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ÚLATE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(donde se le solicitará que confirme que es </a:t>
            </a:r>
            <a:r>
              <a:rPr lang="es-ES_tradnl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SOCIO, ACCIONISTA O RS FAN</a:t>
            </a:r>
            <a:r>
              <a:rPr lang="es-ES_tradnl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).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D2AC0863-DAEC-4B54-ACC5-9FD2438F85AF}"/>
              </a:ext>
            </a:extLst>
          </p:cNvPr>
          <p:cNvSpPr/>
          <p:nvPr/>
        </p:nvSpPr>
        <p:spPr>
          <a:xfrm>
            <a:off x="3100387" y="5514975"/>
            <a:ext cx="1600200" cy="4572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389509"/>
            <a:ext cx="10515600" cy="9678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2600" dirty="0" smtClean="0"/>
              <a:t>Si </a:t>
            </a:r>
            <a:r>
              <a:rPr lang="es-ES_tradnl" sz="2600" dirty="0"/>
              <a:t>eres </a:t>
            </a:r>
            <a:r>
              <a:rPr lang="es-ES_tradnl" sz="2600" dirty="0" smtClean="0"/>
              <a:t>Socio y </a:t>
            </a:r>
            <a:r>
              <a:rPr lang="es-ES" sz="2600" dirty="0" smtClean="0"/>
              <a:t>estás registrado como Aficionado Online</a:t>
            </a:r>
            <a:endParaRPr lang="es-ES_tradnl" sz="2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F280685-5619-4705-93DE-04E4B517BAC4}"/>
              </a:ext>
            </a:extLst>
          </p:cNvPr>
          <p:cNvSpPr/>
          <p:nvPr/>
        </p:nvSpPr>
        <p:spPr>
          <a:xfrm>
            <a:off x="1491882" y="1212864"/>
            <a:ext cx="1645920" cy="39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Paso 1</a:t>
            </a:r>
          </a:p>
        </p:txBody>
      </p:sp>
    </p:spTree>
    <p:extLst>
      <p:ext uri="{BB962C8B-B14F-4D97-AF65-F5344CB8AC3E}">
        <p14:creationId xmlns:p14="http://schemas.microsoft.com/office/powerpoint/2010/main" val="4284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EDC0B83-80BD-497B-85DE-2AC211E9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033" y="1964443"/>
            <a:ext cx="8139695" cy="4339640"/>
          </a:xfrm>
          <a:prstGeom prst="rect">
            <a:avLst/>
          </a:prstGeom>
        </p:spPr>
      </p:pic>
      <p:sp>
        <p:nvSpPr>
          <p:cNvPr id="3" name="Llamada con línea 2 6">
            <a:extLst>
              <a:ext uri="{FF2B5EF4-FFF2-40B4-BE49-F238E27FC236}">
                <a16:creationId xmlns:a16="http://schemas.microsoft.com/office/drawing/2014/main" xmlns="" id="{C4CA2B58-0495-4370-890C-46169060382D}"/>
              </a:ext>
            </a:extLst>
          </p:cNvPr>
          <p:cNvSpPr/>
          <p:nvPr/>
        </p:nvSpPr>
        <p:spPr>
          <a:xfrm>
            <a:off x="1920835" y="4010920"/>
            <a:ext cx="2182925" cy="717468"/>
          </a:xfrm>
          <a:prstGeom prst="borderCallout2">
            <a:avLst>
              <a:gd name="adj1" fmla="val 99516"/>
              <a:gd name="adj2" fmla="val 47782"/>
              <a:gd name="adj3" fmla="val 141409"/>
              <a:gd name="adj4" fmla="val 47808"/>
              <a:gd name="adj5" fmla="val 165227"/>
              <a:gd name="adj6" fmla="val 826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PASO </a:t>
            </a:r>
            <a:r>
              <a:rPr lang="es-ES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ES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- Clicar 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 este recuadro y seguir pasos desde </a:t>
            </a:r>
            <a:r>
              <a:rPr lang="es-ES" sz="1200" b="1" u="sng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Diapositiva </a:t>
            </a:r>
            <a:r>
              <a:rPr lang="es-ES" sz="1200" b="1" u="sng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20</a:t>
            </a:r>
            <a:endParaRPr lang="es-ES_tradnl" sz="1200" b="1" u="sng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DCCC8BEF-FAAB-4D7C-AAEC-F25A6B30EF43}"/>
              </a:ext>
            </a:extLst>
          </p:cNvPr>
          <p:cNvSpPr/>
          <p:nvPr/>
        </p:nvSpPr>
        <p:spPr>
          <a:xfrm>
            <a:off x="3869814" y="4618050"/>
            <a:ext cx="2504672" cy="1907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F280685-5619-4705-93DE-04E4B517BAC4}"/>
              </a:ext>
            </a:extLst>
          </p:cNvPr>
          <p:cNvSpPr/>
          <p:nvPr/>
        </p:nvSpPr>
        <p:spPr>
          <a:xfrm>
            <a:off x="2184033" y="1444306"/>
            <a:ext cx="1645920" cy="39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Paso </a:t>
            </a:r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389509"/>
            <a:ext cx="10515600" cy="9678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2600" dirty="0" smtClean="0"/>
              <a:t>Si </a:t>
            </a:r>
            <a:r>
              <a:rPr lang="es-ES_tradnl" sz="2600" dirty="0"/>
              <a:t>eres </a:t>
            </a:r>
            <a:r>
              <a:rPr lang="es-ES_tradnl" sz="2600" dirty="0" smtClean="0"/>
              <a:t>Socio y </a:t>
            </a:r>
            <a:r>
              <a:rPr lang="es-ES" sz="2600" dirty="0" smtClean="0"/>
              <a:t>estás registrado como Aficionado Online</a:t>
            </a:r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17931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21954" y="1516284"/>
            <a:ext cx="9946674" cy="34361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s-ES_tradnl" sz="5400" dirty="0" smtClean="0"/>
              <a:t/>
            </a:r>
            <a:br>
              <a:rPr lang="es-ES_tradnl" sz="5400" dirty="0" smtClean="0"/>
            </a:br>
            <a:r>
              <a:rPr lang="es-ES_tradnl" sz="24000" b="1" dirty="0" smtClean="0"/>
              <a:t>FIN</a:t>
            </a:r>
            <a:r>
              <a:rPr lang="es-ES_tradnl" sz="13300" dirty="0" smtClean="0"/>
              <a:t/>
            </a:r>
            <a:br>
              <a:rPr lang="es-ES_tradnl" sz="13300" dirty="0" smtClean="0"/>
            </a:br>
            <a:r>
              <a:rPr lang="es-ES_tradnl" sz="19200" dirty="0" smtClean="0"/>
              <a:t>Proceso de registro y vinculaci</a:t>
            </a:r>
            <a:r>
              <a:rPr lang="es-ES" sz="19200" dirty="0" smtClean="0"/>
              <a:t>ón </a:t>
            </a:r>
          </a:p>
          <a:p>
            <a:pPr>
              <a:lnSpc>
                <a:spcPct val="170000"/>
              </a:lnSpc>
            </a:pPr>
            <a:r>
              <a:rPr lang="es-ES_tradnl" sz="19200" b="1" dirty="0" smtClean="0"/>
              <a:t>Mi Real</a:t>
            </a:r>
            <a:endParaRPr lang="es-ES_tradnl" sz="19200" b="1" dirty="0"/>
          </a:p>
        </p:txBody>
      </p:sp>
    </p:spTree>
    <p:extLst>
      <p:ext uri="{BB962C8B-B14F-4D97-AF65-F5344CB8AC3E}">
        <p14:creationId xmlns:p14="http://schemas.microsoft.com/office/powerpoint/2010/main" val="8880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C9B74251-CDC1-45E8-82C8-DE281C30E499}"/>
              </a:ext>
            </a:extLst>
          </p:cNvPr>
          <p:cNvSpPr txBox="1">
            <a:spLocks/>
          </p:cNvSpPr>
          <p:nvPr/>
        </p:nvSpPr>
        <p:spPr>
          <a:xfrm>
            <a:off x="838200" y="460127"/>
            <a:ext cx="10515600" cy="715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0. Proceso registro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25A01F1-F8D4-42EA-B04F-35E897DA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4930"/>
            <a:ext cx="2744559" cy="14127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747FC5E-39DE-4A02-9214-7825BDA75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832" y="3254919"/>
            <a:ext cx="2138336" cy="141276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00AE4C6-658F-4E6C-A5C1-3FFA0F5C3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09" y="3254919"/>
            <a:ext cx="2776756" cy="14804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Flecha: a la derecha 7">
            <a:extLst>
              <a:ext uri="{FF2B5EF4-FFF2-40B4-BE49-F238E27FC236}">
                <a16:creationId xmlns="" xmlns:a16="http://schemas.microsoft.com/office/drawing/2014/main" id="{24580731-3C3F-4417-80DA-935EC3E90646}"/>
              </a:ext>
            </a:extLst>
          </p:cNvPr>
          <p:cNvSpPr/>
          <p:nvPr/>
        </p:nvSpPr>
        <p:spPr>
          <a:xfrm>
            <a:off x="4064678" y="3697317"/>
            <a:ext cx="587229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8">
            <a:extLst>
              <a:ext uri="{FF2B5EF4-FFF2-40B4-BE49-F238E27FC236}">
                <a16:creationId xmlns="" xmlns:a16="http://schemas.microsoft.com/office/drawing/2014/main" id="{C0AA30F1-10CE-4493-B53D-DE0DFEE12AE6}"/>
              </a:ext>
            </a:extLst>
          </p:cNvPr>
          <p:cNvSpPr/>
          <p:nvPr/>
        </p:nvSpPr>
        <p:spPr>
          <a:xfrm>
            <a:off x="7475174" y="3697317"/>
            <a:ext cx="587229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31E2CF9-7994-4A65-BA2C-4C81CE6F165D}"/>
              </a:ext>
            </a:extLst>
          </p:cNvPr>
          <p:cNvSpPr/>
          <p:nvPr/>
        </p:nvSpPr>
        <p:spPr>
          <a:xfrm>
            <a:off x="838200" y="4900922"/>
            <a:ext cx="2744559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ACCESO a MI REAL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DBCAAD32-30BB-4194-8DA5-7C0B44F11996}"/>
              </a:ext>
            </a:extLst>
          </p:cNvPr>
          <p:cNvSpPr/>
          <p:nvPr/>
        </p:nvSpPr>
        <p:spPr>
          <a:xfrm>
            <a:off x="5026832" y="4900922"/>
            <a:ext cx="2138336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REGISTRO en MI REAL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AD43BF9-B516-424B-8E9A-BDA8FE42E32C}"/>
              </a:ext>
            </a:extLst>
          </p:cNvPr>
          <p:cNvSpPr/>
          <p:nvPr/>
        </p:nvSpPr>
        <p:spPr>
          <a:xfrm>
            <a:off x="8372409" y="4900922"/>
            <a:ext cx="2776756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VINCULACIÓN DE PERFIL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54919"/>
            <a:ext cx="2744560" cy="1412766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40574B20-B70A-4D91-A611-27598A03C3B1}"/>
              </a:ext>
            </a:extLst>
          </p:cNvPr>
          <p:cNvSpPr/>
          <p:nvPr/>
        </p:nvSpPr>
        <p:spPr>
          <a:xfrm>
            <a:off x="3090438" y="3241454"/>
            <a:ext cx="147391" cy="72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21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C9B74251-CDC1-45E8-82C8-DE281C30E499}"/>
              </a:ext>
            </a:extLst>
          </p:cNvPr>
          <p:cNvSpPr txBox="1">
            <a:spLocks/>
          </p:cNvSpPr>
          <p:nvPr/>
        </p:nvSpPr>
        <p:spPr>
          <a:xfrm>
            <a:off x="838200" y="427514"/>
            <a:ext cx="10515600" cy="7481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 Proceso registro: Acceso a </a:t>
            </a:r>
            <a:r>
              <a:rPr lang="es-ES" b="1" dirty="0" smtClean="0"/>
              <a:t>Mi Real</a:t>
            </a:r>
            <a:endParaRPr 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25A01F1-F8D4-42EA-B04F-35E897DA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4930"/>
            <a:ext cx="2744559" cy="14127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747FC5E-39DE-4A02-9214-7825BDA75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832" y="3254919"/>
            <a:ext cx="2138336" cy="141276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00AE4C6-658F-4E6C-A5C1-3FFA0F5C3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09" y="3254919"/>
            <a:ext cx="2776756" cy="14804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Flecha: a la derecha 7">
            <a:extLst>
              <a:ext uri="{FF2B5EF4-FFF2-40B4-BE49-F238E27FC236}">
                <a16:creationId xmlns="" xmlns:a16="http://schemas.microsoft.com/office/drawing/2014/main" id="{24580731-3C3F-4417-80DA-935EC3E90646}"/>
              </a:ext>
            </a:extLst>
          </p:cNvPr>
          <p:cNvSpPr/>
          <p:nvPr/>
        </p:nvSpPr>
        <p:spPr>
          <a:xfrm>
            <a:off x="4064678" y="3697317"/>
            <a:ext cx="587229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8">
            <a:extLst>
              <a:ext uri="{FF2B5EF4-FFF2-40B4-BE49-F238E27FC236}">
                <a16:creationId xmlns="" xmlns:a16="http://schemas.microsoft.com/office/drawing/2014/main" id="{C0AA30F1-10CE-4493-B53D-DE0DFEE12AE6}"/>
              </a:ext>
            </a:extLst>
          </p:cNvPr>
          <p:cNvSpPr/>
          <p:nvPr/>
        </p:nvSpPr>
        <p:spPr>
          <a:xfrm>
            <a:off x="7475174" y="3697317"/>
            <a:ext cx="587229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31E2CF9-7994-4A65-BA2C-4C81CE6F165D}"/>
              </a:ext>
            </a:extLst>
          </p:cNvPr>
          <p:cNvSpPr/>
          <p:nvPr/>
        </p:nvSpPr>
        <p:spPr>
          <a:xfrm>
            <a:off x="838200" y="4900922"/>
            <a:ext cx="2744559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ACCESO a MI REAL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DBCAAD32-30BB-4194-8DA5-7C0B44F11996}"/>
              </a:ext>
            </a:extLst>
          </p:cNvPr>
          <p:cNvSpPr/>
          <p:nvPr/>
        </p:nvSpPr>
        <p:spPr>
          <a:xfrm>
            <a:off x="5026832" y="4900922"/>
            <a:ext cx="2138336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REGISTRO en MI REAL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AD43BF9-B516-424B-8E9A-BDA8FE42E32C}"/>
              </a:ext>
            </a:extLst>
          </p:cNvPr>
          <p:cNvSpPr/>
          <p:nvPr/>
        </p:nvSpPr>
        <p:spPr>
          <a:xfrm>
            <a:off x="8372409" y="4900922"/>
            <a:ext cx="2776756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VINCULACIÓN DE PERFIL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40574B20-B70A-4D91-A611-27598A03C3B1}"/>
              </a:ext>
            </a:extLst>
          </p:cNvPr>
          <p:cNvSpPr/>
          <p:nvPr/>
        </p:nvSpPr>
        <p:spPr>
          <a:xfrm>
            <a:off x="467068" y="2157721"/>
            <a:ext cx="3453669" cy="3828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54919"/>
            <a:ext cx="2744560" cy="1412766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40574B20-B70A-4D91-A611-27598A03C3B1}"/>
              </a:ext>
            </a:extLst>
          </p:cNvPr>
          <p:cNvSpPr/>
          <p:nvPr/>
        </p:nvSpPr>
        <p:spPr>
          <a:xfrm>
            <a:off x="3090438" y="3241454"/>
            <a:ext cx="147391" cy="72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26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377317"/>
            <a:ext cx="10515600" cy="8784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 Proceso registro: Acceso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2" y="1660726"/>
            <a:ext cx="9235020" cy="4766671"/>
          </a:xfrm>
          <a:prstGeom prst="rect">
            <a:avLst/>
          </a:prstGeom>
        </p:spPr>
      </p:pic>
      <p:sp>
        <p:nvSpPr>
          <p:cNvPr id="3" name="Llamada con línea 2 2"/>
          <p:cNvSpPr/>
          <p:nvPr/>
        </p:nvSpPr>
        <p:spPr>
          <a:xfrm>
            <a:off x="4544992" y="3140472"/>
            <a:ext cx="3432748" cy="663342"/>
          </a:xfrm>
          <a:prstGeom prst="borderCallout2">
            <a:avLst>
              <a:gd name="adj1" fmla="val 56541"/>
              <a:gd name="adj2" fmla="val 99962"/>
              <a:gd name="adj3" fmla="val 56892"/>
              <a:gd name="adj4" fmla="val 110439"/>
              <a:gd name="adj5" fmla="val -181746"/>
              <a:gd name="adj6" fmla="val 1363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Seleccionar la pestaña </a:t>
            </a:r>
            <a:r>
              <a:rPr lang="es-ES_tradnl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MI REAL </a:t>
            </a:r>
            <a:r>
              <a:rPr lang="es-ES_tradnl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para iniciar el proceso de registro en nuestra </a:t>
            </a:r>
            <a:r>
              <a:rPr lang="es-ES_tradnl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web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77317"/>
            <a:ext cx="10515600" cy="7931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 Proceso registro: Acceso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3" y="1661618"/>
            <a:ext cx="9220746" cy="4765779"/>
          </a:xfrm>
          <a:prstGeom prst="rect">
            <a:avLst/>
          </a:prstGeom>
        </p:spPr>
      </p:pic>
      <p:sp>
        <p:nvSpPr>
          <p:cNvPr id="4" name="Llamada con línea 2 3"/>
          <p:cNvSpPr/>
          <p:nvPr/>
        </p:nvSpPr>
        <p:spPr>
          <a:xfrm>
            <a:off x="3201998" y="5209045"/>
            <a:ext cx="3432748" cy="845380"/>
          </a:xfrm>
          <a:prstGeom prst="borderCallout2">
            <a:avLst>
              <a:gd name="adj1" fmla="val 50672"/>
              <a:gd name="adj2" fmla="val 99885"/>
              <a:gd name="adj3" fmla="val 51861"/>
              <a:gd name="adj4" fmla="val 111471"/>
              <a:gd name="adj5" fmla="val 76167"/>
              <a:gd name="adj6" fmla="val 1570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Una vez le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ído el mensaje de bienvenida al área privada, hacemos </a:t>
            </a:r>
            <a:r>
              <a:rPr lang="es-ES" sz="1200" i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click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en la casilla</a:t>
            </a:r>
            <a:r>
              <a:rPr lang="es-ES_tradnl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ES_tradnl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ENTRAR </a:t>
            </a:r>
            <a:r>
              <a:rPr lang="es-ES_tradnl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para iniciar el proceso de </a:t>
            </a:r>
            <a:r>
              <a:rPr lang="es-ES_tradnl" sz="12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registro</a:t>
            </a:r>
            <a:r>
              <a:rPr lang="es-ES_tradnl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307212F-931F-43AA-BD96-121D78DD1EFA}"/>
              </a:ext>
            </a:extLst>
          </p:cNvPr>
          <p:cNvSpPr txBox="1">
            <a:spLocks/>
          </p:cNvSpPr>
          <p:nvPr/>
        </p:nvSpPr>
        <p:spPr>
          <a:xfrm>
            <a:off x="838200" y="377317"/>
            <a:ext cx="10515600" cy="7199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 Proceso registro: Acceso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3563D1C-FC23-45D8-9D48-F8DE6EF7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06" y="1650168"/>
            <a:ext cx="7303939" cy="4825597"/>
          </a:xfrm>
          <a:prstGeom prst="rect">
            <a:avLst/>
          </a:prstGeom>
        </p:spPr>
      </p:pic>
      <p:sp>
        <p:nvSpPr>
          <p:cNvPr id="7" name="Llamada con línea 2 6">
            <a:extLst>
              <a:ext uri="{FF2B5EF4-FFF2-40B4-BE49-F238E27FC236}">
                <a16:creationId xmlns="" xmlns:a16="http://schemas.microsoft.com/office/drawing/2014/main" id="{9EA3418A-460C-45B9-9E8D-F87C3DD950CD}"/>
              </a:ext>
            </a:extLst>
          </p:cNvPr>
          <p:cNvSpPr/>
          <p:nvPr/>
        </p:nvSpPr>
        <p:spPr>
          <a:xfrm>
            <a:off x="689432" y="5416878"/>
            <a:ext cx="3432748" cy="874682"/>
          </a:xfrm>
          <a:prstGeom prst="borderCallout2">
            <a:avLst>
              <a:gd name="adj1" fmla="val 56541"/>
              <a:gd name="adj2" fmla="val 99961"/>
              <a:gd name="adj3" fmla="val 56892"/>
              <a:gd name="adj4" fmla="val 110439"/>
              <a:gd name="adj5" fmla="val 76167"/>
              <a:gd name="adj6" fmla="val 1570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Pasamos al siguiente proceso de registro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C9B74251-CDC1-45E8-82C8-DE281C30E499}"/>
              </a:ext>
            </a:extLst>
          </p:cNvPr>
          <p:cNvSpPr txBox="1">
            <a:spLocks/>
          </p:cNvSpPr>
          <p:nvPr/>
        </p:nvSpPr>
        <p:spPr>
          <a:xfrm>
            <a:off x="838200" y="377317"/>
            <a:ext cx="10515600" cy="7931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1.1 Proceso Registro o Login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25A01F1-F8D4-42EA-B04F-35E897DA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4930"/>
            <a:ext cx="2744559" cy="14127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747FC5E-39DE-4A02-9214-7825BDA75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832" y="3254919"/>
            <a:ext cx="2138336" cy="141276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00AE4C6-658F-4E6C-A5C1-3FFA0F5C3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09" y="3254919"/>
            <a:ext cx="2776756" cy="14804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Flecha: a la derecha 7">
            <a:extLst>
              <a:ext uri="{FF2B5EF4-FFF2-40B4-BE49-F238E27FC236}">
                <a16:creationId xmlns="" xmlns:a16="http://schemas.microsoft.com/office/drawing/2014/main" id="{24580731-3C3F-4417-80DA-935EC3E90646}"/>
              </a:ext>
            </a:extLst>
          </p:cNvPr>
          <p:cNvSpPr/>
          <p:nvPr/>
        </p:nvSpPr>
        <p:spPr>
          <a:xfrm>
            <a:off x="4064678" y="3697317"/>
            <a:ext cx="587229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8">
            <a:extLst>
              <a:ext uri="{FF2B5EF4-FFF2-40B4-BE49-F238E27FC236}">
                <a16:creationId xmlns="" xmlns:a16="http://schemas.microsoft.com/office/drawing/2014/main" id="{C0AA30F1-10CE-4493-B53D-DE0DFEE12AE6}"/>
              </a:ext>
            </a:extLst>
          </p:cNvPr>
          <p:cNvSpPr/>
          <p:nvPr/>
        </p:nvSpPr>
        <p:spPr>
          <a:xfrm>
            <a:off x="7475174" y="3697317"/>
            <a:ext cx="587229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31E2CF9-7994-4A65-BA2C-4C81CE6F165D}"/>
              </a:ext>
            </a:extLst>
          </p:cNvPr>
          <p:cNvSpPr/>
          <p:nvPr/>
        </p:nvSpPr>
        <p:spPr>
          <a:xfrm>
            <a:off x="838200" y="4900922"/>
            <a:ext cx="2744559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ACCESO a MI REAL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DBCAAD32-30BB-4194-8DA5-7C0B44F11996}"/>
              </a:ext>
            </a:extLst>
          </p:cNvPr>
          <p:cNvSpPr/>
          <p:nvPr/>
        </p:nvSpPr>
        <p:spPr>
          <a:xfrm>
            <a:off x="5026832" y="4900922"/>
            <a:ext cx="2138336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REGISTRO-LOGIN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AD43BF9-B516-424B-8E9A-BDA8FE42E32C}"/>
              </a:ext>
            </a:extLst>
          </p:cNvPr>
          <p:cNvSpPr/>
          <p:nvPr/>
        </p:nvSpPr>
        <p:spPr>
          <a:xfrm>
            <a:off x="8372409" y="4900922"/>
            <a:ext cx="2776756" cy="3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Century Gothic" charset="0"/>
              </a:rPr>
              <a:t>VINCULACION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40574B20-B70A-4D91-A611-27598A03C3B1}"/>
              </a:ext>
            </a:extLst>
          </p:cNvPr>
          <p:cNvSpPr/>
          <p:nvPr/>
        </p:nvSpPr>
        <p:spPr>
          <a:xfrm>
            <a:off x="4369165" y="2236662"/>
            <a:ext cx="3453669" cy="3828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54919"/>
            <a:ext cx="2744560" cy="14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AE96453-B834-4CD9-8D06-23A0027F3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06" y="1650168"/>
            <a:ext cx="7303939" cy="4825597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61408" y="385043"/>
            <a:ext cx="10515600" cy="712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308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3500" dirty="0" smtClean="0"/>
              <a:t>1.1 Proceso de </a:t>
            </a:r>
            <a:r>
              <a:rPr lang="es-ES_tradnl" sz="3500" dirty="0" err="1" smtClean="0"/>
              <a:t>Login</a:t>
            </a:r>
            <a:r>
              <a:rPr lang="es-ES_tradnl" sz="3500" dirty="0" smtClean="0"/>
              <a:t> (Socio ya registrado)</a:t>
            </a:r>
            <a:endParaRPr lang="es-ES_tradnl" sz="3500" dirty="0"/>
          </a:p>
        </p:txBody>
      </p:sp>
      <p:sp>
        <p:nvSpPr>
          <p:cNvPr id="4" name="Llamada con línea 2 3"/>
          <p:cNvSpPr/>
          <p:nvPr/>
        </p:nvSpPr>
        <p:spPr>
          <a:xfrm>
            <a:off x="7893084" y="3748099"/>
            <a:ext cx="3044510" cy="775757"/>
          </a:xfrm>
          <a:prstGeom prst="borderCallout2">
            <a:avLst>
              <a:gd name="adj1" fmla="val 100318"/>
              <a:gd name="adj2" fmla="val 53358"/>
              <a:gd name="adj3" fmla="val 158607"/>
              <a:gd name="adj4" fmla="val 53312"/>
              <a:gd name="adj5" fmla="val 215808"/>
              <a:gd name="adj6" fmla="val -55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 el caso de estar registrado, haga </a:t>
            </a:r>
            <a:r>
              <a:rPr lang="es-ES" sz="1200" i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login</a:t>
            </a:r>
            <a:r>
              <a:rPr lang="es-ES" sz="1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rellenando los campos que se le solicitan a continuación. Una vez rellenados, pulse </a:t>
            </a:r>
            <a:r>
              <a:rPr lang="es-ES_tradnl" sz="12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ENTRAR</a:t>
            </a:r>
            <a:endParaRPr lang="es-ES_tradnl" sz="1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502B75ECC1694E978F1245AC502960" ma:contentTypeVersion="2" ma:contentTypeDescription="Crear nuevo documento." ma:contentTypeScope="" ma:versionID="70016d3837d029579d5fd8aef9d58cca">
  <xsd:schema xmlns:xsd="http://www.w3.org/2001/XMLSchema" xmlns:xs="http://www.w3.org/2001/XMLSchema" xmlns:p="http://schemas.microsoft.com/office/2006/metadata/properties" xmlns:ns2="f4612571-99b8-4cbf-975a-3b69878a5dfa" targetNamespace="http://schemas.microsoft.com/office/2006/metadata/properties" ma:root="true" ma:fieldsID="723e1894aef1489bad0e7b06cc39401c" ns2:_="">
    <xsd:import namespace="f4612571-99b8-4cbf-975a-3b69878a5d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12571-99b8-4cbf-975a-3b69878a5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9F6E87-2E1D-4980-8B72-FDEA7A507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612571-99b8-4cbf-975a-3b69878a5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39E0BA-45DE-41A2-A5E9-80A838AA37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F8629-A3B8-4E39-8F14-3FEEE1B3E1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771</Words>
  <Application>Microsoft Macintosh PowerPoint</Application>
  <PresentationFormat>Panorámica</PresentationFormat>
  <Paragraphs>94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Century Gothic</vt:lpstr>
      <vt:lpstr>Tema de Office</vt:lpstr>
      <vt:lpstr>Proceso de registro y vinculación (Mi Real)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Ane Eizaguirre Aguirre</dc:creator>
  <cp:lastModifiedBy>Iñigo Rocandio</cp:lastModifiedBy>
  <cp:revision>295</cp:revision>
  <dcterms:created xsi:type="dcterms:W3CDTF">2017-03-29T10:56:54Z</dcterms:created>
  <dcterms:modified xsi:type="dcterms:W3CDTF">2018-01-26T11:01:34Z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0x01010013502B75ECC1694E978F1245AC502960</vt:lpwstr>
  </property>
</Properties>
</file>